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Julia Harrison, Harry Oestreicher, &amp; Johnny Schiliró"/>
          <p:cNvSpPr txBox="1"/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/>
          <a:lstStyle/>
          <a:p>
            <a:pPr/>
            <a:r>
              <a:t>Julia Harrison, Harry Oestreicher, &amp; Johnny Schiliró</a:t>
            </a:r>
          </a:p>
        </p:txBody>
      </p:sp>
      <p:sp>
        <p:nvSpPr>
          <p:cNvPr id="152" name="Cryptocurrency for Energy Conscious Investors"/>
          <p:cNvSpPr txBox="1"/>
          <p:nvPr>
            <p:ph type="title"/>
          </p:nvPr>
        </p:nvSpPr>
        <p:spPr>
          <a:xfrm>
            <a:off x="1206495" y="2574990"/>
            <a:ext cx="21971006" cy="4648203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Cryptocurrency for Energy Conscious Investors</a:t>
            </a:r>
          </a:p>
        </p:txBody>
      </p:sp>
      <p:sp>
        <p:nvSpPr>
          <p:cNvPr id="153" name="Analysis &amp; Comparison of Eco-Friendly Crypto Portfolio"/>
          <p:cNvSpPr txBox="1"/>
          <p:nvPr/>
        </p:nvSpPr>
        <p:spPr>
          <a:xfrm>
            <a:off x="1201342" y="7223190"/>
            <a:ext cx="21971002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defRPr b="1" sz="5500">
                <a:solidFill>
                  <a:srgbClr val="000000"/>
                </a:solidFill>
              </a:defRPr>
            </a:lvl1pPr>
          </a:lstStyle>
          <a:p>
            <a:pPr/>
            <a:r>
              <a:t>Analysis &amp; Comparison of Eco-Friendly Crypto Portfolio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Risk"/>
          <p:cNvSpPr txBox="1"/>
          <p:nvPr>
            <p:ph type="title"/>
          </p:nvPr>
        </p:nvSpPr>
        <p:spPr>
          <a:xfrm>
            <a:off x="1206500" y="471282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Risk</a:t>
            </a:r>
          </a:p>
        </p:txBody>
      </p:sp>
      <p:sp>
        <p:nvSpPr>
          <p:cNvPr id="192" name="Slide bullet text"/>
          <p:cNvSpPr txBox="1"/>
          <p:nvPr>
            <p:ph type="body" idx="1"/>
          </p:nvPr>
        </p:nvSpPr>
        <p:spPr>
          <a:xfrm>
            <a:off x="1964797" y="15978417"/>
            <a:ext cx="21971002" cy="8256011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  <p:pic>
        <p:nvPicPr>
          <p:cNvPr id="193" name="Screen Shot 2022-05-23 at 10.21.11 PM.png" descr="Screen Shot 2022-05-23 at 10.21.1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2864" y="2043975"/>
            <a:ext cx="16798469" cy="112315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isk Cont."/>
          <p:cNvSpPr txBox="1"/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Risk Cont.</a:t>
            </a:r>
          </a:p>
        </p:txBody>
      </p:sp>
      <p:sp>
        <p:nvSpPr>
          <p:cNvPr id="196" name="Slide bullet text"/>
          <p:cNvSpPr txBox="1"/>
          <p:nvPr>
            <p:ph type="body" idx="1"/>
          </p:nvPr>
        </p:nvSpPr>
        <p:spPr>
          <a:xfrm>
            <a:off x="3694663" y="15717752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  <p:pic>
        <p:nvPicPr>
          <p:cNvPr id="197" name="Screen Shot 2022-05-23 at 10.23.34 PM.png" descr="Screen Shot 2022-05-23 at 10.23.3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3449" y="4233660"/>
            <a:ext cx="8336514" cy="57438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Screen Shot 2022-05-23 at 10.55.45 PM.png" descr="Screen Shot 2022-05-23 at 10.55.45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97933" y="1170016"/>
            <a:ext cx="13874829" cy="118711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Author and Dat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Presentation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2" name="Body Level One…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erformance &amp; Volatility Comparison"/>
          <p:cNvSpPr txBox="1"/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Performance &amp; Volatility Comparison</a:t>
            </a:r>
          </a:p>
        </p:txBody>
      </p:sp>
      <p:sp>
        <p:nvSpPr>
          <p:cNvPr id="205" name="Slide bullet text"/>
          <p:cNvSpPr txBox="1"/>
          <p:nvPr>
            <p:ph type="body" idx="1"/>
          </p:nvPr>
        </p:nvSpPr>
        <p:spPr>
          <a:xfrm>
            <a:off x="2892921" y="16634027"/>
            <a:ext cx="21971002" cy="8256014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Daily Returns"/>
          <p:cNvSpPr txBox="1"/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Daily Returns</a:t>
            </a:r>
          </a:p>
        </p:txBody>
      </p:sp>
      <p:sp>
        <p:nvSpPr>
          <p:cNvPr id="208" name="Slide bullet text"/>
          <p:cNvSpPr txBox="1"/>
          <p:nvPr>
            <p:ph type="body" idx="1"/>
          </p:nvPr>
        </p:nvSpPr>
        <p:spPr>
          <a:xfrm>
            <a:off x="3169384" y="18513973"/>
            <a:ext cx="21971002" cy="8256012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ortfolio Volume Comparison"/>
          <p:cNvSpPr txBox="1"/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Portfolio Volume Comparison</a:t>
            </a:r>
          </a:p>
        </p:txBody>
      </p:sp>
      <p:sp>
        <p:nvSpPr>
          <p:cNvPr id="211" name="Slide bullet text"/>
          <p:cNvSpPr txBox="1"/>
          <p:nvPr>
            <p:ph type="body" idx="1"/>
          </p:nvPr>
        </p:nvSpPr>
        <p:spPr>
          <a:xfrm>
            <a:off x="2091180" y="18679850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Monte Carlo Simulation"/>
          <p:cNvSpPr txBox="1"/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Monte Carlo Simulation</a:t>
            </a:r>
          </a:p>
        </p:txBody>
      </p:sp>
      <p:sp>
        <p:nvSpPr>
          <p:cNvPr id="214" name="Slide bullet text"/>
          <p:cNvSpPr txBox="1"/>
          <p:nvPr>
            <p:ph type="body" idx="1"/>
          </p:nvPr>
        </p:nvSpPr>
        <p:spPr>
          <a:xfrm>
            <a:off x="1206499" y="18762789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onclusions"/>
          <p:cNvSpPr txBox="1"/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Conclusions</a:t>
            </a:r>
          </a:p>
        </p:txBody>
      </p:sp>
      <p:sp>
        <p:nvSpPr>
          <p:cNvPr id="217" name="Slide bullet text"/>
          <p:cNvSpPr txBox="1"/>
          <p:nvPr>
            <p:ph type="body" idx="1"/>
          </p:nvPr>
        </p:nvSpPr>
        <p:spPr>
          <a:xfrm>
            <a:off x="2395289" y="18679850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Recommendations &amp; Future Research"/>
          <p:cNvSpPr txBox="1"/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Recommendations &amp; Future Research</a:t>
            </a:r>
          </a:p>
        </p:txBody>
      </p:sp>
      <p:sp>
        <p:nvSpPr>
          <p:cNvPr id="220" name="Slide bullet text"/>
          <p:cNvSpPr txBox="1"/>
          <p:nvPr>
            <p:ph type="body" idx="1"/>
          </p:nvPr>
        </p:nvSpPr>
        <p:spPr>
          <a:xfrm>
            <a:off x="1206500" y="18735143"/>
            <a:ext cx="21971002" cy="8256012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Eco-Conscious Crypto?"/>
          <p:cNvSpPr txBox="1"/>
          <p:nvPr>
            <p:ph type="title"/>
          </p:nvPr>
        </p:nvSpPr>
        <p:spPr>
          <a:xfrm>
            <a:off x="764159" y="4256678"/>
            <a:ext cx="21971002" cy="1433165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defRPr spc="0" sz="6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Eco-Conscious Crypto? </a:t>
            </a:r>
          </a:p>
        </p:txBody>
      </p:sp>
      <p:sp>
        <p:nvSpPr>
          <p:cNvPr id="156" name="Slide bullet text"/>
          <p:cNvSpPr txBox="1"/>
          <p:nvPr>
            <p:ph type="body" idx="1"/>
          </p:nvPr>
        </p:nvSpPr>
        <p:spPr>
          <a:xfrm>
            <a:off x="3599876" y="15599267"/>
            <a:ext cx="21971002" cy="8256014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  <p:sp>
        <p:nvSpPr>
          <p:cNvPr id="157" name="Consensus Mechanism Explained"/>
          <p:cNvSpPr txBox="1"/>
          <p:nvPr/>
        </p:nvSpPr>
        <p:spPr>
          <a:xfrm>
            <a:off x="759266" y="7334811"/>
            <a:ext cx="13417830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6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Consensus Mechanism Explained</a:t>
            </a:r>
          </a:p>
        </p:txBody>
      </p:sp>
      <p:sp>
        <p:nvSpPr>
          <p:cNvPr id="158" name="How do we measure Energy Consumption?"/>
          <p:cNvSpPr txBox="1"/>
          <p:nvPr/>
        </p:nvSpPr>
        <p:spPr>
          <a:xfrm>
            <a:off x="676326" y="10230729"/>
            <a:ext cx="17130968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6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How do we measure Energy Consumption?</a:t>
            </a:r>
          </a:p>
        </p:txBody>
      </p:sp>
      <p:sp>
        <p:nvSpPr>
          <p:cNvPr id="159" name="Problem &amp; Background"/>
          <p:cNvSpPr txBox="1"/>
          <p:nvPr/>
        </p:nvSpPr>
        <p:spPr>
          <a:xfrm>
            <a:off x="1008081" y="1089090"/>
            <a:ext cx="1225169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86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Problem &amp; Background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roposal"/>
          <p:cNvSpPr txBox="1"/>
          <p:nvPr>
            <p:ph type="title"/>
          </p:nvPr>
        </p:nvSpPr>
        <p:spPr>
          <a:xfrm>
            <a:off x="681221" y="858329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Proposal</a:t>
            </a:r>
          </a:p>
        </p:txBody>
      </p:sp>
      <p:sp>
        <p:nvSpPr>
          <p:cNvPr id="162" name="Slide bullet text"/>
          <p:cNvSpPr txBox="1"/>
          <p:nvPr>
            <p:ph type="body" idx="1"/>
          </p:nvPr>
        </p:nvSpPr>
        <p:spPr>
          <a:xfrm>
            <a:off x="-3651343" y="16239081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  <p:sp>
        <p:nvSpPr>
          <p:cNvPr id="163" name="Hypotheses…"/>
          <p:cNvSpPr txBox="1"/>
          <p:nvPr/>
        </p:nvSpPr>
        <p:spPr>
          <a:xfrm>
            <a:off x="660452" y="8166644"/>
            <a:ext cx="19211113" cy="4294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1" sz="8500">
                <a:solidFill>
                  <a:srgbClr val="000000"/>
                </a:solidFill>
              </a:defRPr>
            </a:pPr>
            <a:r>
              <a:t>Hypotheses</a:t>
            </a:r>
          </a:p>
          <a:p>
            <a:pPr algn="l" defTabSz="457200">
              <a:defRPr b="1" sz="3100">
                <a:solidFill>
                  <a:srgbClr val="000000"/>
                </a:solidFill>
              </a:defRPr>
            </a:pP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t>Proof of Stake cryptocurrencies (no matter their expected use) are more environmentally friendly 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t>than non-Proof of Stake cryptocurrencies (specifically comparing Proof of Work cryptocurrencies).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t>Proof of Work cryptocurrencies outperform Proof of Stake cryptocurrencies in regards to cumulative returns, 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t>however Proof of Stake cryptocurrencies are less volatile and less risky. </a:t>
            </a:r>
          </a:p>
        </p:txBody>
      </p:sp>
      <p:sp>
        <p:nvSpPr>
          <p:cNvPr id="164" name="Define and distinguish eco-friendly and non eco-friendly blockchain technologies…"/>
          <p:cNvSpPr txBox="1"/>
          <p:nvPr/>
        </p:nvSpPr>
        <p:spPr>
          <a:xfrm>
            <a:off x="751650" y="2669009"/>
            <a:ext cx="13868020" cy="5577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  <a:r>
              <a:t>Define and distinguish eco-friendly and non eco-friendly blockchain technologies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t>Define PoW and Pos Portfolios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t>Fetch and compile Historical Data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t>Analyze Volatility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t>Analyze Risk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t>Monte-Carlo Simulation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ata Collected &amp; Explored via Coinbase"/>
          <p:cNvSpPr txBox="1"/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Data Collected &amp; Explored via Coinbase</a:t>
            </a:r>
          </a:p>
        </p:txBody>
      </p:sp>
      <p:sp>
        <p:nvSpPr>
          <p:cNvPr id="167" name="Slide bullet text"/>
          <p:cNvSpPr txBox="1"/>
          <p:nvPr>
            <p:ph type="body" idx="1"/>
          </p:nvPr>
        </p:nvSpPr>
        <p:spPr>
          <a:xfrm>
            <a:off x="2652004" y="16239081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  <p:pic>
        <p:nvPicPr>
          <p:cNvPr id="168" name="Screen Shot 2022-05-23 at 10.10.39 PM.png" descr="Screen Shot 2022-05-23 at 10.10.3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6171" y="4676344"/>
            <a:ext cx="8997376" cy="50462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Screen Shot 2022-05-23 at 10.10.58 PM.png" descr="Screen Shot 2022-05-23 at 10.10.5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07254" y="2919573"/>
            <a:ext cx="13078542" cy="96023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Energy &amp; Efficiency Data Compiled"/>
          <p:cNvSpPr txBox="1"/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Energy &amp; Efficiency Data Compiled </a:t>
            </a:r>
          </a:p>
        </p:txBody>
      </p:sp>
      <p:sp>
        <p:nvSpPr>
          <p:cNvPr id="172" name="Slide bullet text"/>
          <p:cNvSpPr txBox="1"/>
          <p:nvPr>
            <p:ph type="body" idx="1"/>
          </p:nvPr>
        </p:nvSpPr>
        <p:spPr>
          <a:xfrm>
            <a:off x="2059584" y="16120597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  <p:pic>
        <p:nvPicPr>
          <p:cNvPr id="173" name="Screen Shot 2022-05-23 at 10.09.53 PM.png" descr="Screen Shot 2022-05-23 at 10.09.5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3929" y="3884578"/>
            <a:ext cx="18281584" cy="76056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20 Mineable Cryptocurrencies"/>
          <p:cNvSpPr txBox="1"/>
          <p:nvPr>
            <p:ph type="title"/>
          </p:nvPr>
        </p:nvSpPr>
        <p:spPr>
          <a:xfrm>
            <a:off x="1206500" y="581867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20 Mineable Cryptocurrencies</a:t>
            </a:r>
          </a:p>
        </p:txBody>
      </p:sp>
      <p:sp>
        <p:nvSpPr>
          <p:cNvPr id="176" name="Slide bullet text"/>
          <p:cNvSpPr txBox="1"/>
          <p:nvPr>
            <p:ph type="body" idx="1"/>
          </p:nvPr>
        </p:nvSpPr>
        <p:spPr>
          <a:xfrm>
            <a:off x="1917403" y="16167991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  <p:pic>
        <p:nvPicPr>
          <p:cNvPr id="177" name="Screen Shot 2022-05-23 at 10.13.26 PM.png" descr="Screen Shot 2022-05-23 at 10.13.2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7776" y="2136667"/>
            <a:ext cx="17097075" cy="111526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rypto Picks for Comparison"/>
          <p:cNvSpPr txBox="1"/>
          <p:nvPr>
            <p:ph type="title"/>
          </p:nvPr>
        </p:nvSpPr>
        <p:spPr>
          <a:xfrm>
            <a:off x="1206500" y="107735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Crypto Picks for Comparison</a:t>
            </a:r>
          </a:p>
        </p:txBody>
      </p:sp>
      <p:sp>
        <p:nvSpPr>
          <p:cNvPr id="180" name="Slide bullet text"/>
          <p:cNvSpPr txBox="1"/>
          <p:nvPr>
            <p:ph type="body" idx="1"/>
          </p:nvPr>
        </p:nvSpPr>
        <p:spPr>
          <a:xfrm>
            <a:off x="1206500" y="16239081"/>
            <a:ext cx="21971000" cy="8256013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  <p:sp>
        <p:nvSpPr>
          <p:cNvPr id="181" name="PoW –…"/>
          <p:cNvSpPr txBox="1"/>
          <p:nvPr/>
        </p:nvSpPr>
        <p:spPr>
          <a:xfrm>
            <a:off x="1618513" y="3603688"/>
            <a:ext cx="7265921" cy="543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lvl="1" marL="9144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▪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PoW –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Bitcoin (BTC-USD)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Ethereum (ETH-USD)</a:t>
            </a:r>
          </a:p>
          <a:p>
            <a:pPr algn="l" defTabSz="457200"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lvl="1" marL="9144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▪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PoS –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Solana (SOL-BTC &amp; ETH)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Cardana (ADA-BTC &amp; ETH)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Algorand (ALGO-BTC &amp;ETH)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 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Tezos (XTZ-BTC &amp; ETH)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erformance &amp; Volatility"/>
          <p:cNvSpPr txBox="1"/>
          <p:nvPr>
            <p:ph type="title"/>
          </p:nvPr>
        </p:nvSpPr>
        <p:spPr>
          <a:xfrm>
            <a:off x="1206500" y="526574"/>
            <a:ext cx="21971000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Performance &amp; Volatility</a:t>
            </a:r>
          </a:p>
        </p:txBody>
      </p:sp>
      <p:sp>
        <p:nvSpPr>
          <p:cNvPr id="184" name="Slide bullet text"/>
          <p:cNvSpPr txBox="1"/>
          <p:nvPr>
            <p:ph type="body" idx="1"/>
          </p:nvPr>
        </p:nvSpPr>
        <p:spPr>
          <a:xfrm>
            <a:off x="1727829" y="16310171"/>
            <a:ext cx="21971002" cy="8256014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pPr>
          </a:p>
        </p:txBody>
      </p:sp>
      <p:pic>
        <p:nvPicPr>
          <p:cNvPr id="185" name="Screen Shot 2022-05-23 at 10.19.46 PM.png" descr="Screen Shot 2022-05-23 at 10.19.4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1052" y="1908757"/>
            <a:ext cx="17278569" cy="114245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Volatility Cont."/>
          <p:cNvSpPr txBox="1"/>
          <p:nvPr>
            <p:ph type="title"/>
          </p:nvPr>
        </p:nvSpPr>
        <p:spPr>
          <a:xfrm>
            <a:off x="1012976" y="554221"/>
            <a:ext cx="21971002" cy="1433164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Volatility Cont.</a:t>
            </a:r>
          </a:p>
        </p:txBody>
      </p:sp>
      <p:sp>
        <p:nvSpPr>
          <p:cNvPr id="188" name="\"/>
          <p:cNvSpPr txBox="1"/>
          <p:nvPr>
            <p:ph type="body" idx="1"/>
          </p:nvPr>
        </p:nvSpPr>
        <p:spPr>
          <a:xfrm>
            <a:off x="2841578" y="16073203"/>
            <a:ext cx="21971002" cy="8256013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b="0" sz="4800"/>
            </a:lvl1pPr>
          </a:lstStyle>
          <a:p>
            <a:pPr/>
            <a:r>
              <a:t>\</a:t>
            </a:r>
          </a:p>
        </p:txBody>
      </p:sp>
      <p:pic>
        <p:nvPicPr>
          <p:cNvPr id="189" name="Screen Shot 2022-05-23 at 10.20.43 PM.png" descr="Screen Shot 2022-05-23 at 10.20.4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8480" y="2520171"/>
            <a:ext cx="20594740" cy="5842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